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Play-bold.fntdata"/><Relationship Id="rId12" Type="http://schemas.openxmlformats.org/officeDocument/2006/relationships/slide" Target="slides/slide6.xml"/><Relationship Id="rId23" Type="http://schemas.openxmlformats.org/officeDocument/2006/relationships/font" Target="fonts/Pl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836966038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c836966038_2_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f2b6b055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f2b6b055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c83696603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c83696603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bf2b6b055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bf2b6b055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f2b6b055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f2b6b055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c83696603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c83696603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bf2b6b05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bf2b6b05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c83696603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c83696603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8369660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c8369660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8369660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8369660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c83696603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c83696603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8369660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8369660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c8369660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c8369660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83696603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c83696603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83696603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c83696603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c8369660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c8369660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green background&#10;&#10;AI-generated content may be incorrect.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  <a:defRPr sz="45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3799285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descr="A black and white logo&#10;&#10;AI-generated content may be incorrect.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163" y="458194"/>
            <a:ext cx="2923674" cy="232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a colorful border&#10;&#10;AI-generated content may be incorrect.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3300"/>
              <a:buFont typeface="Play"/>
              <a:buNone/>
              <a:defRPr b="0" i="0" sz="3300" u="none" cap="none" strike="noStrike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2.jpg"/><Relationship Id="rId5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</a:pPr>
            <a:r>
              <a:rPr lang="en"/>
              <a:t>Ecometachip-Mini</a:t>
            </a:r>
            <a:endParaRPr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1143000" y="3799285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" sz="1900"/>
              <a:t>A Low-Cost, Eco-Friendly Chemical Identifier Utilizing a Novel Coir-Rubber Dielectric Sensor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652025" y="242650"/>
            <a:ext cx="4429200" cy="75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Simulation Results (Coupling)</a:t>
            </a:r>
            <a:endParaRPr sz="2400"/>
          </a:p>
        </p:txBody>
      </p:sp>
      <p:pic>
        <p:nvPicPr>
          <p:cNvPr id="219" name="Google Shape;219;p34"/>
          <p:cNvPicPr preferRelativeResize="0"/>
          <p:nvPr/>
        </p:nvPicPr>
        <p:blipFill rotWithShape="1">
          <a:blip r:embed="rId3">
            <a:alphaModFix/>
          </a:blip>
          <a:srcRect b="52205" l="0" r="0" t="0"/>
          <a:stretch/>
        </p:blipFill>
        <p:spPr>
          <a:xfrm>
            <a:off x="0" y="867075"/>
            <a:ext cx="9175176" cy="259614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4"/>
          <p:cNvSpPr txBox="1"/>
          <p:nvPr/>
        </p:nvSpPr>
        <p:spPr>
          <a:xfrm>
            <a:off x="1106650" y="3530300"/>
            <a:ext cx="66945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For increasing k_values btw coils 0, 0.2, 0.4, 0.6 (</a:t>
            </a:r>
            <a:r>
              <a:rPr lang="en" sz="1800">
                <a:solidFill>
                  <a:srgbClr val="666666"/>
                </a:solidFill>
              </a:rPr>
              <a:t>εr of rubber-coir substrate with liquid ∝ coupling factor k)</a:t>
            </a:r>
            <a:endParaRPr/>
          </a:p>
        </p:txBody>
      </p:sp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Observations</a:t>
            </a:r>
            <a:endParaRPr/>
          </a:p>
        </p:txBody>
      </p:sp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Higher permittivity liquids generate significantly higher output voltages.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0450"/>
            <a:ext cx="9144000" cy="16596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Repeatability </a:t>
            </a:r>
            <a:endParaRPr sz="1900"/>
          </a:p>
        </p:txBody>
      </p:sp>
      <p:pic>
        <p:nvPicPr>
          <p:cNvPr id="235" name="Google Shape;235;p36" title="env_repeatability_analys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00" y="690000"/>
            <a:ext cx="8839204" cy="386715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Sensitivity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42" name="Google Shape;242;p37" title="sensitivity_analysis.png"/>
          <p:cNvPicPr preferRelativeResize="0"/>
          <p:nvPr/>
        </p:nvPicPr>
        <p:blipFill rotWithShape="1">
          <a:blip r:embed="rId3">
            <a:alphaModFix/>
          </a:blip>
          <a:srcRect b="2416" l="954" r="1665" t="2053"/>
          <a:stretch/>
        </p:blipFill>
        <p:spPr>
          <a:xfrm>
            <a:off x="2018425" y="428625"/>
            <a:ext cx="6070902" cy="416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80600" y="77950"/>
            <a:ext cx="51774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Exp-Setup &amp; </a:t>
            </a:r>
            <a:r>
              <a:rPr lang="en" sz="2100"/>
              <a:t>Visual Classification</a:t>
            </a:r>
            <a:endParaRPr sz="2100"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-29502" l="-2183" r="1081" t="18674"/>
          <a:stretch/>
        </p:blipFill>
        <p:spPr>
          <a:xfrm>
            <a:off x="480600" y="3869725"/>
            <a:ext cx="4613550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 title="newckt1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25" y="804775"/>
            <a:ext cx="4125199" cy="28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8" title="measuring_setup(old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4600" y="413925"/>
            <a:ext cx="3120950" cy="41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: MCU intg. &amp; Digital classification</a:t>
            </a:r>
            <a:endParaRPr/>
          </a:p>
        </p:txBody>
      </p:sp>
      <p:sp>
        <p:nvSpPr>
          <p:cNvPr id="258" name="Google Shape;258;p39"/>
          <p:cNvSpPr/>
          <p:nvPr/>
        </p:nvSpPr>
        <p:spPr>
          <a:xfrm>
            <a:off x="2039588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 (3.3V)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59" name="Google Shape;259;p3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offset (Clamper)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60" name="Google Shape;260;p39"/>
          <p:cNvSpPr/>
          <p:nvPr/>
        </p:nvSpPr>
        <p:spPr>
          <a:xfrm>
            <a:off x="6172425" y="1601525"/>
            <a:ext cx="20259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MCU (w/ ADC)</a:t>
            </a:r>
            <a:endParaRPr/>
          </a:p>
        </p:txBody>
      </p:sp>
      <p:cxnSp>
        <p:nvCxnSpPr>
          <p:cNvPr id="261" name="Google Shape;261;p39"/>
          <p:cNvCxnSpPr>
            <a:stCxn id="258" idx="3"/>
            <a:endCxn id="259" idx="1"/>
          </p:cNvCxnSpPr>
          <p:nvPr/>
        </p:nvCxnSpPr>
        <p:spPr>
          <a:xfrm>
            <a:off x="3250088" y="1901525"/>
            <a:ext cx="7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9"/>
          <p:cNvCxnSpPr>
            <a:stCxn id="259" idx="3"/>
            <a:endCxn id="260" idx="1"/>
          </p:cNvCxnSpPr>
          <p:nvPr/>
        </p:nvCxnSpPr>
        <p:spPr>
          <a:xfrm>
            <a:off x="5530075" y="1901513"/>
            <a:ext cx="6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9"/>
          <p:cNvSpPr txBox="1"/>
          <p:nvPr/>
        </p:nvSpPr>
        <p:spPr>
          <a:xfrm>
            <a:off x="410425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Rectifier out</a:t>
            </a:r>
            <a:endParaRPr/>
          </a:p>
        </p:txBody>
      </p:sp>
      <p:cxnSp>
        <p:nvCxnSpPr>
          <p:cNvPr id="264" name="Google Shape;264;p39"/>
          <p:cNvCxnSpPr>
            <a:stCxn id="263" idx="3"/>
            <a:endCxn id="258" idx="1"/>
          </p:cNvCxnSpPr>
          <p:nvPr/>
        </p:nvCxnSpPr>
        <p:spPr>
          <a:xfrm>
            <a:off x="1489825" y="1901525"/>
            <a:ext cx="54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Op-amp and MCU bridge digitizes analog output </a:t>
            </a:r>
            <a:r>
              <a:rPr lang="en" sz="1800">
                <a:solidFill>
                  <a:srgbClr val="666666"/>
                </a:solidFill>
              </a:rPr>
              <a:t>for quantitative chemical classification</a:t>
            </a:r>
            <a:r>
              <a:rPr lang="en" sz="1800">
                <a:solidFill>
                  <a:srgbClr val="666666"/>
                </a:solidFill>
              </a:rPr>
              <a:t> of liquid permittivity.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66" name="Google Shape;266;p3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References</a:t>
            </a:r>
            <a:endParaRPr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737725" y="130412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Eco-friendly, low-power solution for real-time liquid analysis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73" name="Google Shape;273;p4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25" y="2624375"/>
            <a:ext cx="5731450" cy="108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737725" y="226857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Reference research thesis :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07800" y="787100"/>
            <a:ext cx="7928400" cy="51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628650" y="1652262"/>
            <a:ext cx="8208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770"/>
              <a:t>T</a:t>
            </a:r>
            <a:r>
              <a:rPr lang="en" sz="1770"/>
              <a:t>his paper p</a:t>
            </a:r>
            <a:r>
              <a:rPr lang="en" sz="1770"/>
              <a:t>resents the Eco-MetaChip Mini, a novel, low-cost, and eco-friendly system for the preliminary identification of common liquids based on changes in their relative permittivity (ϵr) using a novel rubber coir material.</a:t>
            </a:r>
            <a:endParaRPr sz="1770"/>
          </a:p>
        </p:txBody>
      </p:sp>
      <p:sp>
        <p:nvSpPr>
          <p:cNvPr id="140" name="Google Shape;140;p26"/>
          <p:cNvSpPr txBox="1"/>
          <p:nvPr/>
        </p:nvSpPr>
        <p:spPr>
          <a:xfrm>
            <a:off x="597475" y="29302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Authors : </a:t>
            </a:r>
            <a:r>
              <a:rPr lang="en" sz="1800">
                <a:solidFill>
                  <a:srgbClr val="595959"/>
                </a:solidFill>
              </a:rPr>
              <a:t>Abhiram B, Aaromal A, Devanarayanan CR, Ivana Anto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28650" y="34057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Affiliation</a:t>
            </a: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 : </a:t>
            </a:r>
            <a:r>
              <a:rPr lang="en" sz="1800">
                <a:solidFill>
                  <a:srgbClr val="595959"/>
                </a:solidFill>
              </a:rPr>
              <a:t>School of Engineering, CUSAT (Kerala, India)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628650" y="1491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745525" y="4299425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Need for low-cost, biodegradable sensing for field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b="11970" l="4451" r="6699" t="7416"/>
          <a:stretch/>
        </p:blipFill>
        <p:spPr>
          <a:xfrm>
            <a:off x="1207975" y="971225"/>
            <a:ext cx="5727975" cy="27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1805388" y="3673575"/>
            <a:ext cx="47202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Benchtop FT-IR Spectrometers (current)</a:t>
            </a:r>
            <a:endParaRPr/>
          </a:p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628650" y="130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Materials Required </a:t>
            </a:r>
            <a:endParaRPr sz="2700"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863644"/>
            <a:ext cx="7630045" cy="37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1619675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Hartley </a:t>
            </a:r>
            <a:r>
              <a:rPr lang="en" sz="1800">
                <a:solidFill>
                  <a:srgbClr val="4A86E8"/>
                </a:solidFill>
              </a:rPr>
              <a:t>oscillator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coir patch</a:t>
            </a:r>
            <a:endParaRPr sz="1800">
              <a:solidFill>
                <a:srgbClr val="4A86E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(modulation)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6694575" y="1601525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Pickup coil </a:t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400600" y="2658538"/>
            <a:ext cx="1835700" cy="6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LEDS (Classification)</a:t>
            </a:r>
            <a:endParaRPr/>
          </a:p>
        </p:txBody>
      </p:sp>
      <p:cxnSp>
        <p:nvCxnSpPr>
          <p:cNvPr id="168" name="Google Shape;168;p29"/>
          <p:cNvCxnSpPr>
            <a:stCxn id="164" idx="3"/>
            <a:endCxn id="165" idx="1"/>
          </p:cNvCxnSpPr>
          <p:nvPr/>
        </p:nvCxnSpPr>
        <p:spPr>
          <a:xfrm>
            <a:off x="2830175" y="1901525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9"/>
          <p:cNvSpPr txBox="1"/>
          <p:nvPr/>
        </p:nvSpPr>
        <p:spPr>
          <a:xfrm>
            <a:off x="2784175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mag. field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0" name="Google Shape;170;p29"/>
          <p:cNvCxnSpPr>
            <a:stCxn id="165" idx="3"/>
            <a:endCxn id="166" idx="1"/>
          </p:cNvCxnSpPr>
          <p:nvPr/>
        </p:nvCxnSpPr>
        <p:spPr>
          <a:xfrm>
            <a:off x="5530075" y="1901513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9"/>
          <p:cNvSpPr txBox="1"/>
          <p:nvPr/>
        </p:nvSpPr>
        <p:spPr>
          <a:xfrm>
            <a:off x="5594300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coupling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2" name="Google Shape;172;p29"/>
          <p:cNvCxnSpPr>
            <a:stCxn id="173" idx="1"/>
            <a:endCxn id="167" idx="3"/>
          </p:cNvCxnSpPr>
          <p:nvPr/>
        </p:nvCxnSpPr>
        <p:spPr>
          <a:xfrm rot="10800000">
            <a:off x="3236275" y="3005338"/>
            <a:ext cx="7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049475" y="3979900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100 MHz Hartley Oscillator coupled with dielectric resonator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215600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source </a:t>
            </a:r>
            <a:endParaRPr/>
          </a:p>
        </p:txBody>
      </p:sp>
      <p:cxnSp>
        <p:nvCxnSpPr>
          <p:cNvPr id="176" name="Google Shape;176;p29"/>
          <p:cNvCxnSpPr>
            <a:stCxn id="175" idx="3"/>
            <a:endCxn id="164" idx="1"/>
          </p:cNvCxnSpPr>
          <p:nvPr/>
        </p:nvCxnSpPr>
        <p:spPr>
          <a:xfrm>
            <a:off x="1295000" y="1901525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/>
          <p:nvPr/>
        </p:nvSpPr>
        <p:spPr>
          <a:xfrm>
            <a:off x="6694575" y="268748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precision rectifier</a:t>
            </a:r>
            <a:endParaRPr/>
          </a:p>
        </p:txBody>
      </p:sp>
      <p:cxnSp>
        <p:nvCxnSpPr>
          <p:cNvPr id="178" name="Google Shape;178;p29"/>
          <p:cNvCxnSpPr>
            <a:stCxn id="166" idx="2"/>
            <a:endCxn id="177" idx="0"/>
          </p:cNvCxnSpPr>
          <p:nvPr/>
        </p:nvCxnSpPr>
        <p:spPr>
          <a:xfrm>
            <a:off x="7462275" y="2201525"/>
            <a:ext cx="0" cy="4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9"/>
          <p:cNvSpPr/>
          <p:nvPr/>
        </p:nvSpPr>
        <p:spPr>
          <a:xfrm>
            <a:off x="3994675" y="270533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</a:t>
            </a:r>
            <a:endParaRPr/>
          </a:p>
        </p:txBody>
      </p:sp>
      <p:cxnSp>
        <p:nvCxnSpPr>
          <p:cNvPr id="179" name="Google Shape;179;p29"/>
          <p:cNvCxnSpPr>
            <a:stCxn id="177" idx="1"/>
            <a:endCxn id="173" idx="3"/>
          </p:cNvCxnSpPr>
          <p:nvPr/>
        </p:nvCxnSpPr>
        <p:spPr>
          <a:xfrm flipH="1">
            <a:off x="5529975" y="2987488"/>
            <a:ext cx="11646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9"/>
          <p:cNvSpPr txBox="1"/>
          <p:nvPr/>
        </p:nvSpPr>
        <p:spPr>
          <a:xfrm>
            <a:off x="5815625" y="2658550"/>
            <a:ext cx="59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DC</a:t>
            </a:r>
            <a:endParaRPr sz="1800">
              <a:solidFill>
                <a:srgbClr val="757575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683225" y="1335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Novel Material (Sensing Element)</a:t>
            </a:r>
            <a:endParaRPr sz="3000"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1013675" y="3977575"/>
            <a:ext cx="7225800" cy="58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666666"/>
                </a:solidFill>
              </a:rPr>
              <a:t>Coir-Rubber Composite: Porous matrix allows liquid integration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7C7C7"/>
                </a:solidFill>
                <a:highlight>
                  <a:srgbClr val="22262B"/>
                </a:highlight>
              </a:rPr>
              <a:t>	</a:t>
            </a:r>
            <a:endParaRPr sz="1800"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650" y="955525"/>
            <a:ext cx="6859554" cy="28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0" y="3329747"/>
            <a:ext cx="781050" cy="4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22975" y="357050"/>
            <a:ext cx="8188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Methodology/</a:t>
            </a:r>
            <a:r>
              <a:rPr lang="en" sz="3000"/>
              <a:t>Physics </a:t>
            </a:r>
            <a:r>
              <a:rPr lang="en" sz="3000"/>
              <a:t>(Dielectric Loading)</a:t>
            </a:r>
            <a:endParaRPr sz="3000"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50" y="1553863"/>
            <a:ext cx="74676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651175" y="3769475"/>
            <a:ext cx="83187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Liquid permittivity alters capacitance, modulating magnetic field amplitude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675400" y="10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Addressing Signal Loss</a:t>
            </a:r>
            <a:endParaRPr sz="3000"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525" y="876425"/>
            <a:ext cx="6534176" cy="33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124700" y="4273350"/>
            <a:ext cx="88689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Carbon content optimized for coupling, not just absorption (εr of rubber-coir substrate with liquid ∝ coupling factor)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628650" y="1257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Circuit </a:t>
            </a:r>
            <a:r>
              <a:rPr lang="en" sz="3000"/>
              <a:t>Implementation</a:t>
            </a:r>
            <a:endParaRPr sz="3000"/>
          </a:p>
        </p:txBody>
      </p:sp>
      <p:pic>
        <p:nvPicPr>
          <p:cNvPr id="212" name="Google Shape;212;p33" title="ampcircu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0" y="952850"/>
            <a:ext cx="8981198" cy="35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